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sldIdLst>
    <p:sldId id="256" r:id="rId2"/>
  </p:sldIdLst>
  <p:sldSz cx="384048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96" userDrawn="1">
          <p15:clr>
            <a:srgbClr val="A4A3A4"/>
          </p15:clr>
        </p15:guide>
        <p15:guide id="2" pos="12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433"/>
    <a:srgbClr val="9D182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82C90-5B0A-4CE0-9A2B-B680D0D48FB2}" v="31" dt="2022-07-19T16:30:09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54"/>
    <p:restoredTop sz="96281"/>
  </p:normalViewPr>
  <p:slideViewPr>
    <p:cSldViewPr snapToGrid="0" snapToObjects="1" showGuides="1">
      <p:cViewPr>
        <p:scale>
          <a:sx n="30" d="100"/>
          <a:sy n="30" d="100"/>
        </p:scale>
        <p:origin x="595" y="-3456"/>
      </p:cViewPr>
      <p:guideLst>
        <p:guide orient="horz" pos="12096"/>
        <p:guide pos="12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on Kleffner" userId="0bed3509-e787-48f4-9a13-47afcd2529d5" providerId="ADAL" clId="{0E082C90-5B0A-4CE0-9A2B-B680D0D48FB2}"/>
    <pc:docChg chg="undo custSel modSld">
      <pc:chgData name="Alison Kleffner" userId="0bed3509-e787-48f4-9a13-47afcd2529d5" providerId="ADAL" clId="{0E082C90-5B0A-4CE0-9A2B-B680D0D48FB2}" dt="2022-07-19T16:36:24.124" v="3391" actId="1076"/>
      <pc:docMkLst>
        <pc:docMk/>
      </pc:docMkLst>
      <pc:sldChg chg="addSp delSp modSp mod">
        <pc:chgData name="Alison Kleffner" userId="0bed3509-e787-48f4-9a13-47afcd2529d5" providerId="ADAL" clId="{0E082C90-5B0A-4CE0-9A2B-B680D0D48FB2}" dt="2022-07-19T16:36:24.124" v="3391" actId="1076"/>
        <pc:sldMkLst>
          <pc:docMk/>
          <pc:sldMk cId="1748772374" sldId="256"/>
        </pc:sldMkLst>
        <pc:spChg chg="mod">
          <ac:chgData name="Alison Kleffner" userId="0bed3509-e787-48f4-9a13-47afcd2529d5" providerId="ADAL" clId="{0E082C90-5B0A-4CE0-9A2B-B680D0D48FB2}" dt="2022-07-19T15:02:40.794" v="4" actId="20577"/>
          <ac:spMkLst>
            <pc:docMk/>
            <pc:sldMk cId="1748772374" sldId="256"/>
            <ac:spMk id="14" creationId="{AADDAD32-565D-9045-8DB1-5C1E0729AE65}"/>
          </ac:spMkLst>
        </pc:spChg>
        <pc:spChg chg="mod">
          <ac:chgData name="Alison Kleffner" userId="0bed3509-e787-48f4-9a13-47afcd2529d5" providerId="ADAL" clId="{0E082C90-5B0A-4CE0-9A2B-B680D0D48FB2}" dt="2022-07-19T15:03:06.202" v="9" actId="20577"/>
          <ac:spMkLst>
            <pc:docMk/>
            <pc:sldMk cId="1748772374" sldId="256"/>
            <ac:spMk id="15" creationId="{17073839-689F-544B-AF01-215451453DFE}"/>
          </ac:spMkLst>
        </pc:spChg>
        <pc:spChg chg="mod">
          <ac:chgData name="Alison Kleffner" userId="0bed3509-e787-48f4-9a13-47afcd2529d5" providerId="ADAL" clId="{0E082C90-5B0A-4CE0-9A2B-B680D0D48FB2}" dt="2022-07-19T15:03:29.966" v="13"/>
          <ac:spMkLst>
            <pc:docMk/>
            <pc:sldMk cId="1748772374" sldId="256"/>
            <ac:spMk id="16" creationId="{AFC04EEE-8A99-404E-A855-0C691B2DA487}"/>
          </ac:spMkLst>
        </pc:spChg>
        <pc:graphicFrameChg chg="mod modGraphic">
          <ac:chgData name="Alison Kleffner" userId="0bed3509-e787-48f4-9a13-47afcd2529d5" providerId="ADAL" clId="{0E082C90-5B0A-4CE0-9A2B-B680D0D48FB2}" dt="2022-07-19T15:57:39.935" v="2160" actId="14100"/>
          <ac:graphicFrameMkLst>
            <pc:docMk/>
            <pc:sldMk cId="1748772374" sldId="256"/>
            <ac:graphicFrameMk id="4" creationId="{680CEB67-5D13-D745-B94C-7A94D27A26C0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7-19T16:00:13.924" v="2200" actId="478"/>
          <ac:graphicFrameMkLst>
            <pc:docMk/>
            <pc:sldMk cId="1748772374" sldId="256"/>
            <ac:graphicFrameMk id="5" creationId="{CAF8E194-4D8F-4543-AEE1-F4DA8C770132}"/>
          </ac:graphicFrameMkLst>
        </pc:graphicFrameChg>
        <pc:graphicFrameChg chg="modGraphic">
          <ac:chgData name="Alison Kleffner" userId="0bed3509-e787-48f4-9a13-47afcd2529d5" providerId="ADAL" clId="{0E082C90-5B0A-4CE0-9A2B-B680D0D48FB2}" dt="2022-07-19T16:36:19.108" v="3390" actId="20577"/>
          <ac:graphicFrameMkLst>
            <pc:docMk/>
            <pc:sldMk cId="1748772374" sldId="256"/>
            <ac:graphicFrameMk id="6" creationId="{4AF9A610-B743-A14A-A1EB-933C8C477387}"/>
          </ac:graphicFrameMkLst>
        </pc:graphicFrameChg>
        <pc:graphicFrameChg chg="mod modGraphic">
          <ac:chgData name="Alison Kleffner" userId="0bed3509-e787-48f4-9a13-47afcd2529d5" providerId="ADAL" clId="{0E082C90-5B0A-4CE0-9A2B-B680D0D48FB2}" dt="2022-07-19T15:57:07.238" v="2142" actId="14100"/>
          <ac:graphicFrameMkLst>
            <pc:docMk/>
            <pc:sldMk cId="1748772374" sldId="256"/>
            <ac:graphicFrameMk id="7" creationId="{749486CC-0EBB-0B47-AAD8-87C5E18B7CA2}"/>
          </ac:graphicFrameMkLst>
        </pc:graphicFrameChg>
        <pc:graphicFrameChg chg="mod modGraphic">
          <ac:chgData name="Alison Kleffner" userId="0bed3509-e787-48f4-9a13-47afcd2529d5" providerId="ADAL" clId="{0E082C90-5B0A-4CE0-9A2B-B680D0D48FB2}" dt="2022-07-19T15:41:06.166" v="1442" actId="20577"/>
          <ac:graphicFrameMkLst>
            <pc:docMk/>
            <pc:sldMk cId="1748772374" sldId="256"/>
            <ac:graphicFrameMk id="8" creationId="{1B4F9A71-ACFA-C542-A80D-43C948294EFB}"/>
          </ac:graphicFrameMkLst>
        </pc:graphicFrameChg>
        <pc:graphicFrameChg chg="del">
          <ac:chgData name="Alison Kleffner" userId="0bed3509-e787-48f4-9a13-47afcd2529d5" providerId="ADAL" clId="{0E082C90-5B0A-4CE0-9A2B-B680D0D48FB2}" dt="2022-07-19T15:25:56.044" v="923" actId="478"/>
          <ac:graphicFrameMkLst>
            <pc:docMk/>
            <pc:sldMk cId="1748772374" sldId="256"/>
            <ac:graphicFrameMk id="9" creationId="{657A199C-7A43-4F45-973C-7F0FB8F724C1}"/>
          </ac:graphicFrameMkLst>
        </pc:graphicFrameChg>
        <pc:graphicFrameChg chg="mod modGraphic">
          <ac:chgData name="Alison Kleffner" userId="0bed3509-e787-48f4-9a13-47afcd2529d5" providerId="ADAL" clId="{0E082C90-5B0A-4CE0-9A2B-B680D0D48FB2}" dt="2022-07-19T16:18:25.270" v="2735" actId="1076"/>
          <ac:graphicFrameMkLst>
            <pc:docMk/>
            <pc:sldMk cId="1748772374" sldId="256"/>
            <ac:graphicFrameMk id="13" creationId="{52720AD4-341E-EC4C-AD4B-33DC2D7986F4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7-19T15:53:40.079" v="1890" actId="2711"/>
          <ac:graphicFrameMkLst>
            <pc:docMk/>
            <pc:sldMk cId="1748772374" sldId="256"/>
            <ac:graphicFrameMk id="17" creationId="{C76AC413-7DC3-F206-A718-22C7C58E3767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7-19T16:27:36.819" v="2998" actId="1076"/>
          <ac:graphicFrameMkLst>
            <pc:docMk/>
            <pc:sldMk cId="1748772374" sldId="256"/>
            <ac:graphicFrameMk id="18" creationId="{28205DA9-A437-F3E0-B1CF-E6C162ED9E25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7-19T15:30:45.487" v="1106" actId="14100"/>
          <ac:graphicFrameMkLst>
            <pc:docMk/>
            <pc:sldMk cId="1748772374" sldId="256"/>
            <ac:graphicFrameMk id="19" creationId="{C731E1E8-085E-4647-B34C-53647BEEA396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7-19T15:59:20.285" v="2164" actId="478"/>
          <ac:graphicFrameMkLst>
            <pc:docMk/>
            <pc:sldMk cId="1748772374" sldId="256"/>
            <ac:graphicFrameMk id="20" creationId="{96C4A95B-F872-7925-8577-748B9B5D1F04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7-19T16:20:39.898" v="2948" actId="20577"/>
          <ac:graphicFrameMkLst>
            <pc:docMk/>
            <pc:sldMk cId="1748772374" sldId="256"/>
            <ac:graphicFrameMk id="21" creationId="{2C3710C5-FCD0-BDE5-F7C4-1FE6DE575A94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7-19T16:36:24.124" v="3391" actId="1076"/>
          <ac:graphicFrameMkLst>
            <pc:docMk/>
            <pc:sldMk cId="1748772374" sldId="256"/>
            <ac:graphicFrameMk id="28" creationId="{C583F036-B067-2EAD-A9C8-8F79F8A4AF93}"/>
          </ac:graphicFrameMkLst>
        </pc:graphicFrameChg>
        <pc:picChg chg="add mod">
          <ac:chgData name="Alison Kleffner" userId="0bed3509-e787-48f4-9a13-47afcd2529d5" providerId="ADAL" clId="{0E082C90-5B0A-4CE0-9A2B-B680D0D48FB2}" dt="2022-07-19T15:41:10.437" v="1446" actId="1076"/>
          <ac:picMkLst>
            <pc:docMk/>
            <pc:sldMk cId="1748772374" sldId="256"/>
            <ac:picMk id="3" creationId="{C9608CF4-9D02-610B-58A2-726FB57F5A86}"/>
          </ac:picMkLst>
        </pc:picChg>
        <pc:picChg chg="add mod">
          <ac:chgData name="Alison Kleffner" userId="0bed3509-e787-48f4-9a13-47afcd2529d5" providerId="ADAL" clId="{0E082C90-5B0A-4CE0-9A2B-B680D0D48FB2}" dt="2022-07-19T15:48:03.588" v="1643" actId="1035"/>
          <ac:picMkLst>
            <pc:docMk/>
            <pc:sldMk cId="1748772374" sldId="256"/>
            <ac:picMk id="11" creationId="{C55D6855-D2D3-E7A5-4156-E72DBC93290D}"/>
          </ac:picMkLst>
        </pc:picChg>
        <pc:picChg chg="del">
          <ac:chgData name="Alison Kleffner" userId="0bed3509-e787-48f4-9a13-47afcd2529d5" providerId="ADAL" clId="{0E082C90-5B0A-4CE0-9A2B-B680D0D48FB2}" dt="2022-07-19T15:28:51.073" v="1018" actId="478"/>
          <ac:picMkLst>
            <pc:docMk/>
            <pc:sldMk cId="1748772374" sldId="256"/>
            <ac:picMk id="12" creationId="{475F231D-45B2-8842-A127-4524F5D0BB07}"/>
          </ac:picMkLst>
        </pc:picChg>
        <pc:picChg chg="add mod">
          <ac:chgData name="Alison Kleffner" userId="0bed3509-e787-48f4-9a13-47afcd2529d5" providerId="ADAL" clId="{0E082C90-5B0A-4CE0-9A2B-B680D0D48FB2}" dt="2022-07-19T16:16:24.419" v="2670" actId="1076"/>
          <ac:picMkLst>
            <pc:docMk/>
            <pc:sldMk cId="1748772374" sldId="256"/>
            <ac:picMk id="23" creationId="{9082E541-59BB-337E-3AC3-E4E0F3556F44}"/>
          </ac:picMkLst>
        </pc:picChg>
        <pc:picChg chg="add mod">
          <ac:chgData name="Alison Kleffner" userId="0bed3509-e787-48f4-9a13-47afcd2529d5" providerId="ADAL" clId="{0E082C90-5B0A-4CE0-9A2B-B680D0D48FB2}" dt="2022-07-19T16:26:48.702" v="2965" actId="962"/>
          <ac:picMkLst>
            <pc:docMk/>
            <pc:sldMk cId="1748772374" sldId="256"/>
            <ac:picMk id="25" creationId="{6F3DE8ED-ECB4-0ADB-3809-C98C69B7371E}"/>
          </ac:picMkLst>
        </pc:picChg>
        <pc:picChg chg="add mod modCrop">
          <ac:chgData name="Alison Kleffner" userId="0bed3509-e787-48f4-9a13-47afcd2529d5" providerId="ADAL" clId="{0E082C90-5B0A-4CE0-9A2B-B680D0D48FB2}" dt="2022-07-19T16:27:14.721" v="2975" actId="1076"/>
          <ac:picMkLst>
            <pc:docMk/>
            <pc:sldMk cId="1748772374" sldId="256"/>
            <ac:picMk id="27" creationId="{6F198C94-260E-CDB2-CBF9-762A77884F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285233"/>
            <a:ext cx="32644080" cy="1337056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0171413"/>
            <a:ext cx="28803600" cy="92722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3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3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044700"/>
            <a:ext cx="828103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044700"/>
            <a:ext cx="2436304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097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4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574541"/>
            <a:ext cx="33124140" cy="1597532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5701001"/>
            <a:ext cx="33124140" cy="84010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4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044708"/>
            <a:ext cx="3312414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414513"/>
            <a:ext cx="16247028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028420"/>
            <a:ext cx="16247028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414513"/>
            <a:ext cx="16327042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028420"/>
            <a:ext cx="16327042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40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2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529588"/>
            <a:ext cx="19442430" cy="272923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529588"/>
            <a:ext cx="19442430" cy="272923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66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223500"/>
            <a:ext cx="3312414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17068-27FE-60B9-3846-EDE0D2D1669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0" y="0"/>
            <a:ext cx="38404800" cy="384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9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0CEB67-5D13-D745-B94C-7A94D27A2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562234"/>
              </p:ext>
            </p:extLst>
          </p:nvPr>
        </p:nvGraphicFramePr>
        <p:xfrm>
          <a:off x="1108869" y="6155406"/>
          <a:ext cx="11358220" cy="921867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3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61953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Introduction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1841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Sea ice is frozen water in the Arctic Ocean that generally occurs as an ice pack which can drift over the oceans surface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Understanding ice dynamics plays a vital role in climate models</a:t>
                      </a:r>
                    </a:p>
                    <a:p>
                      <a:pPr marL="914400" lvl="1" indent="-45720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Cracks, or leads,  may form in the ice pack due to dynamic processes</a:t>
                      </a:r>
                    </a:p>
                    <a:p>
                      <a:pPr marL="1828800" lvl="2" indent="-45720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Allows for heat from the ocean to be transferred to the atmosphere, accounting for part of the heat flux between the ocean and the atmosphere</a:t>
                      </a: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Other Ice Lead Detection Methods</a:t>
                      </a:r>
                    </a:p>
                    <a:p>
                      <a:pPr marL="914400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Generally, involve the use of thermal images or deformation calculations found through satellite images</a:t>
                      </a:r>
                    </a:p>
                    <a:p>
                      <a:pPr marL="1371600" lvl="3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Satellite images have drawbacks of being low in resolution and are affected by atmospheric conditions, thus may lead to inaccurate calculations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F9A610-B743-A14A-A1EB-933C8C477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238397"/>
              </p:ext>
            </p:extLst>
          </p:nvPr>
        </p:nvGraphicFramePr>
        <p:xfrm>
          <a:off x="26053938" y="6155405"/>
          <a:ext cx="11358220" cy="12022675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3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72648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Results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0027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Clustering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Interpolation</a:t>
                      </a:r>
                    </a:p>
                    <a:p>
                      <a:pPr marL="2377440" lvl="1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Assign 10% in desired time/intersection combination to be missing</a:t>
                      </a:r>
                    </a:p>
                    <a:p>
                      <a:pPr marL="2377440" lvl="1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data in intersection from day before and day after to develop model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9486CC-0EBB-0B47-AAD8-87C5E18B7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03658"/>
              </p:ext>
            </p:extLst>
          </p:nvPr>
        </p:nvGraphicFramePr>
        <p:xfrm>
          <a:off x="13581403" y="6155405"/>
          <a:ext cx="11358220" cy="787755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3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8833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Bounding Box Clustering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4162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Created a bounding box, made of different features, around each trajectory, to represent the movement of the trajectory over time.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Features used:</a:t>
                      </a: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Length of x/y traveled (between max and min location)</a:t>
                      </a: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Difference in x/y from latest to earliest observation</a:t>
                      </a: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Angle of movement</a:t>
                      </a: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Average x/y value</a:t>
                      </a: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Can use previous information.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Then used </a:t>
                      </a:r>
                      <a:r>
                        <a:rPr lang="en-US" sz="32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kmeans</a:t>
                      </a: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clustering, where number of clusters was determine using the silhouette width.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4F9A71-ACFA-C542-A80D-43C948294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45231"/>
              </p:ext>
            </p:extLst>
          </p:nvPr>
        </p:nvGraphicFramePr>
        <p:xfrm>
          <a:off x="1108870" y="15578928"/>
          <a:ext cx="11358220" cy="873614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3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99610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5061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motion data from the RADARSTAT Geophysical Processing System (RGPS)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movement of sea ice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is tracked in sequential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radar images and they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are usually tracked until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melting season begins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3200" i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 algn="l" defTabSz="384048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Times New Roman" charset="0"/>
                          <a:cs typeface="Times New Roman" charset="0"/>
                        </a:rPr>
                        <a:t>Due to this data </a:t>
                      </a:r>
                    </a:p>
                    <a:p>
                      <a:pPr marL="0" indent="0" algn="l" defTabSz="384048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Times New Roman" charset="0"/>
                          <a:cs typeface="Times New Roman" charset="0"/>
                        </a:rPr>
                        <a:t>collection, data may be</a:t>
                      </a:r>
                    </a:p>
                    <a:p>
                      <a:pPr marL="0" indent="0" algn="l" defTabSz="384048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Times New Roman" charset="0"/>
                          <a:cs typeface="Times New Roman" charset="0"/>
                        </a:rPr>
                        <a:t>missing due to the satellite</a:t>
                      </a:r>
                    </a:p>
                    <a:p>
                      <a:pPr marL="0" indent="0" algn="l" defTabSz="384048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Times New Roman" charset="0"/>
                          <a:cs typeface="Times New Roman" charset="0"/>
                        </a:rPr>
                        <a:t>used to obtain the SAR </a:t>
                      </a:r>
                    </a:p>
                    <a:p>
                      <a:pPr marL="0" indent="0" algn="l" defTabSz="384048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i="0" kern="1200" dirty="0">
                          <a:solidFill>
                            <a:schemeClr val="tx1"/>
                          </a:solidFill>
                          <a:latin typeface="Times New Roman" charset="0"/>
                          <a:cs typeface="Times New Roman" charset="0"/>
                        </a:rPr>
                        <a:t>images not passing over part of the sea ice at a given time</a:t>
                      </a:r>
                      <a:endParaRPr lang="en-US" sz="3200" i="0" kern="12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2720AD4-341E-EC4C-AD4B-33DC2D798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48782"/>
              </p:ext>
            </p:extLst>
          </p:nvPr>
        </p:nvGraphicFramePr>
        <p:xfrm>
          <a:off x="26206336" y="33509836"/>
          <a:ext cx="11875611" cy="2870045"/>
        </p:xfrm>
        <a:graphic>
          <a:graphicData uri="http://schemas.openxmlformats.org/drawingml/2006/table">
            <a:tbl>
              <a:tblPr firstRow="1" bandRow="1">
                <a:solidFill>
                  <a:srgbClr val="9D1625"/>
                </a:solidFill>
                <a:effectLst/>
                <a:tableStyleId>{5C22544A-7EE6-4342-B048-85BDC9FD1C3A}</a:tableStyleId>
              </a:tblPr>
              <a:tblGrid>
                <a:gridCol w="1187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3607">
                <a:tc>
                  <a:txBody>
                    <a:bodyPr/>
                    <a:lstStyle/>
                    <a:p>
                      <a:pPr algn="l"/>
                      <a:r>
                        <a:rPr lang="en-US" sz="5300" b="1" spc="300" dirty="0">
                          <a:latin typeface="Arial" charset="0"/>
                          <a:ea typeface="Arial" charset="0"/>
                          <a:cs typeface="Arial" charset="0"/>
                        </a:rPr>
                        <a:t>QUESTIONS?</a:t>
                      </a:r>
                    </a:p>
                  </a:txBody>
                  <a:tcPr marL="384048" marR="960120" marT="240030" marB="24003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18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2265">
                <a:tc>
                  <a:txBody>
                    <a:bodyPr/>
                    <a:lstStyle/>
                    <a:p>
                      <a:pPr algn="l"/>
                      <a:r>
                        <a:rPr lang="en-US" sz="3200" b="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Arial" charset="0"/>
                          <a:cs typeface="Arial" panose="020B0604020202020204" pitchFamily="34" charset="0"/>
                        </a:rPr>
                        <a:t>Email: akleffner@huskers.unl.edu</a:t>
                      </a:r>
                    </a:p>
                  </a:txBody>
                  <a:tcPr marL="384048" marR="960120" marT="384048" marB="38404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ADDAD32-565D-9045-8DB1-5C1E0729AE65}"/>
              </a:ext>
            </a:extLst>
          </p:cNvPr>
          <p:cNvSpPr txBox="1"/>
          <p:nvPr/>
        </p:nvSpPr>
        <p:spPr>
          <a:xfrm>
            <a:off x="1108868" y="1197444"/>
            <a:ext cx="2808750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9450" b="1" spc="105" dirty="0">
                <a:solidFill>
                  <a:schemeClr val="bg1"/>
                </a:solidFill>
                <a:latin typeface="Arial"/>
                <a:cs typeface="Arial"/>
              </a:rPr>
              <a:t>A </a:t>
            </a:r>
            <a:r>
              <a:rPr lang="en-US" sz="9450" b="1" spc="105" dirty="0" err="1">
                <a:solidFill>
                  <a:schemeClr val="bg1"/>
                </a:solidFill>
                <a:latin typeface="Arial"/>
                <a:cs typeface="Arial"/>
              </a:rPr>
              <a:t>Spatio</a:t>
            </a:r>
            <a:r>
              <a:rPr lang="en-US" sz="9450" b="1" spc="105" dirty="0">
                <a:solidFill>
                  <a:schemeClr val="bg1"/>
                </a:solidFill>
                <a:latin typeface="Arial"/>
                <a:cs typeface="Arial"/>
              </a:rPr>
              <a:t>-Temporal Model for Arctic Sea 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073839-689F-544B-AF01-215451453DFE}"/>
              </a:ext>
            </a:extLst>
          </p:cNvPr>
          <p:cNvSpPr txBox="1"/>
          <p:nvPr/>
        </p:nvSpPr>
        <p:spPr>
          <a:xfrm>
            <a:off x="1108870" y="2526149"/>
            <a:ext cx="28087504" cy="99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35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Alison Kleffner, Yawen Guan, Susan VanderPlas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04EEE-8A99-404E-A855-0C691B2DA487}"/>
              </a:ext>
            </a:extLst>
          </p:cNvPr>
          <p:cNvSpPr txBox="1"/>
          <p:nvPr/>
        </p:nvSpPr>
        <p:spPr>
          <a:xfrm>
            <a:off x="1108870" y="3710358"/>
            <a:ext cx="28087504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80" i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Department of Statistics, University of Nebraska - Lincoln</a:t>
            </a:r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9608CF4-9D02-610B-58A2-726FB57F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992" y="18487218"/>
            <a:ext cx="6334296" cy="4573576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6AC413-7DC3-F206-A718-22C7C58E3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08336"/>
              </p:ext>
            </p:extLst>
          </p:nvPr>
        </p:nvGraphicFramePr>
        <p:xfrm>
          <a:off x="1108871" y="24257063"/>
          <a:ext cx="11358220" cy="1237335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3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Method Motivation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6124"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can be seen in this figure that there seems to be groups movement patterns within the ice pack. 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Tracked identifiers in the ice sheet can be grouped together when have similar movement. This may be accomplished by using a clustering 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idea is that sea ice crack may form on the border between clusters.</a:t>
                      </a:r>
                      <a:endParaRPr lang="en-US" sz="3200" i="1" dirty="0"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Picture 10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C55D6855-D2D3-E7A5-4156-E72DBC932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058" y="25855311"/>
            <a:ext cx="6530941" cy="6114683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8205DA9-A437-F3E0-B1CF-E6C162ED9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29071"/>
              </p:ext>
            </p:extLst>
          </p:nvPr>
        </p:nvGraphicFramePr>
        <p:xfrm>
          <a:off x="26206335" y="21708199"/>
          <a:ext cx="11875611" cy="583554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87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6493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Conclusion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7760"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731E1E8-085E-4647-B34C-53647BEEA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699697"/>
              </p:ext>
            </p:extLst>
          </p:nvPr>
        </p:nvGraphicFramePr>
        <p:xfrm>
          <a:off x="26206337" y="27914600"/>
          <a:ext cx="11875611" cy="4853514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87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6661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References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5734">
                <a:tc>
                  <a:txBody>
                    <a:bodyPr/>
                    <a:lstStyle/>
                    <a:p>
                      <a:pPr>
                        <a:spcAft>
                          <a:spcPts val="1800"/>
                        </a:spcAft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C3710C5-FCD0-BDE5-F7C4-1FE6DE575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820034"/>
              </p:ext>
            </p:extLst>
          </p:nvPr>
        </p:nvGraphicFramePr>
        <p:xfrm>
          <a:off x="13581402" y="14283405"/>
          <a:ext cx="11358220" cy="2255367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3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8833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Intersection Interpolation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4162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Due to the data collection method, when data is missing, it tends to be missing in chunks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Method involves defining the </a:t>
                      </a:r>
                      <a:r>
                        <a:rPr lang="en-US" sz="32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spatio</a:t>
                      </a: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-temporal neighbors for each missing point, using our previously made clusters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Clusters, using our Bounding Box Method, were created for each week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overlap of one week’s clusters with the week before and week after would create groups, where each member is a </a:t>
                      </a:r>
                      <a:r>
                        <a:rPr lang="en-US" sz="3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spatio</a:t>
                      </a: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-temporal neighbor of the other members. This is because members of these groups are in a similar geographic region over time.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 spatial grid encompassing the data was created for each time to give an initial starting point for the estimation of the missing points, using the centroid of the gird cell.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Create a univariate model for both x and y to estimate the missing locations.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The models were created using the </a:t>
                      </a:r>
                      <a:r>
                        <a:rPr lang="en-US" sz="3200" dirty="0" err="1"/>
                        <a:t>GpGp</a:t>
                      </a:r>
                      <a:r>
                        <a:rPr lang="en-US" sz="3200" dirty="0"/>
                        <a:t> package in R, which uses the </a:t>
                      </a:r>
                      <a:r>
                        <a:rPr lang="en-US" sz="3200" dirty="0" err="1"/>
                        <a:t>Vecchia’s</a:t>
                      </a:r>
                      <a:r>
                        <a:rPr lang="en-US" sz="3200" dirty="0"/>
                        <a:t> approximation in order to speed up the computation of the Gaussian Process, where the covariance function was defined as the exponential space-time.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The output for this model is the maximum </a:t>
                      </a:r>
                      <a:r>
                        <a:rPr lang="en-US" sz="3200" dirty="0" err="1"/>
                        <a:t>Vecchia</a:t>
                      </a:r>
                      <a:r>
                        <a:rPr lang="en-US" sz="3200" dirty="0"/>
                        <a:t> likelihood estimates for the mean and covariance parameters. These estimates then can be used to predict the unobserved locations at that time.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The grid estimates of the x and y values are used as the starting locations in the predicted function. From this, predictions for x or y are done using their fitted model</a:t>
                      </a:r>
                      <a:endParaRPr lang="en-US" sz="3200" dirty="0"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Picture 22" descr="Chart, radar chart&#10;&#10;Description automatically generated">
            <a:extLst>
              <a:ext uri="{FF2B5EF4-FFF2-40B4-BE49-F238E27FC236}">
                <a16:creationId xmlns:a16="http://schemas.microsoft.com/office/drawing/2014/main" id="{9082E541-59BB-337E-3AC3-E4E0F3556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0812" y="22258442"/>
            <a:ext cx="6423176" cy="4637751"/>
          </a:xfrm>
          <a:prstGeom prst="rect">
            <a:avLst/>
          </a:prstGeom>
        </p:spPr>
      </p:pic>
      <p:pic>
        <p:nvPicPr>
          <p:cNvPr id="25" name="Picture 24" descr="Map&#10;&#10;Description automatically generated">
            <a:extLst>
              <a:ext uri="{FF2B5EF4-FFF2-40B4-BE49-F238E27FC236}">
                <a16:creationId xmlns:a16="http://schemas.microsoft.com/office/drawing/2014/main" id="{6F3DE8ED-ECB4-0ADB-3809-C98C69B7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6336" y="9012277"/>
            <a:ext cx="5619750" cy="4057650"/>
          </a:xfrm>
          <a:prstGeom prst="rect">
            <a:avLst/>
          </a:prstGeom>
        </p:spPr>
      </p:pic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6F198C94-260E-CDB2-CBF9-762A77884F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22" r="22778"/>
          <a:stretch/>
        </p:blipFill>
        <p:spPr>
          <a:xfrm>
            <a:off x="31826086" y="8272265"/>
            <a:ext cx="6027025" cy="5342136"/>
          </a:xfrm>
          <a:prstGeom prst="rect">
            <a:avLst/>
          </a:prstGeom>
        </p:spPr>
      </p:pic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C583F036-B067-2EAD-A9C8-8F79F8A4A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55895"/>
              </p:ext>
            </p:extLst>
          </p:nvPr>
        </p:nvGraphicFramePr>
        <p:xfrm>
          <a:off x="26515558" y="16388252"/>
          <a:ext cx="10896600" cy="5059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79320">
                  <a:extLst>
                    <a:ext uri="{9D8B030D-6E8A-4147-A177-3AD203B41FA5}">
                      <a16:colId xmlns:a16="http://schemas.microsoft.com/office/drawing/2014/main" val="660413162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1538354393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320702012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4215333580"/>
                    </a:ext>
                  </a:extLst>
                </a:gridCol>
                <a:gridCol w="2179320">
                  <a:extLst>
                    <a:ext uri="{9D8B030D-6E8A-4147-A177-3AD203B41FA5}">
                      <a16:colId xmlns:a16="http://schemas.microsoft.com/office/drawing/2014/main" val="2495221533"/>
                    </a:ext>
                  </a:extLst>
                </a:gridCol>
              </a:tblGrid>
              <a:tr h="533689">
                <a:tc gridSpan="5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RMSE for Week 1 Missing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808109"/>
                  </a:ext>
                </a:extLst>
              </a:tr>
              <a:tr h="533689">
                <a:tc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Intersection Method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Linear Interpolation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278865"/>
                  </a:ext>
                </a:extLst>
              </a:tr>
              <a:tr h="53368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075988"/>
                  </a:ext>
                </a:extLst>
              </a:tr>
              <a:tr h="53368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13.042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212538"/>
                  </a:ext>
                </a:extLst>
              </a:tr>
              <a:tr h="53368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4.622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0.359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224895"/>
                  </a:ext>
                </a:extLst>
              </a:tr>
              <a:tr h="53368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1.314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51960"/>
                  </a:ext>
                </a:extLst>
              </a:tr>
              <a:tr h="53368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/>
                        <a:t>1.396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381678"/>
                  </a:ext>
                </a:extLst>
              </a:tr>
              <a:tr h="53368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3.561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728778"/>
                  </a:ext>
                </a:extLst>
              </a:tr>
              <a:tr h="53368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1.876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5.459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888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8772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</TotalTime>
  <Words>683</Words>
  <Application>Microsoft Office PowerPoint</Application>
  <PresentationFormat>Custom</PresentationFormat>
  <Paragraphs>116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Slattery</dc:creator>
  <cp:lastModifiedBy>Alison Kleffner</cp:lastModifiedBy>
  <cp:revision>21</cp:revision>
  <dcterms:created xsi:type="dcterms:W3CDTF">2019-03-05T16:02:29Z</dcterms:created>
  <dcterms:modified xsi:type="dcterms:W3CDTF">2022-07-19T16:36:34Z</dcterms:modified>
</cp:coreProperties>
</file>